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9558" userDrawn="1">
          <p15:clr>
            <a:srgbClr val="A4A3A4"/>
          </p15:clr>
        </p15:guide>
        <p15:guide id="2" orient="horz" pos="134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9" d="100"/>
          <a:sy n="19" d="100"/>
        </p:scale>
        <p:origin x="2754" y="48"/>
      </p:cViewPr>
      <p:guideLst>
        <p:guide pos="9558"/>
        <p:guide orient="horz" pos="134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5"/>
          <p:cNvSpPr txBox="1"/>
          <p:nvPr/>
        </p:nvSpPr>
        <p:spPr>
          <a:xfrm>
            <a:off x="1179194" y="20600988"/>
            <a:ext cx="13197205" cy="20084876"/>
          </a:xfrm>
          <a:prstGeom prst="rect">
            <a:avLst/>
          </a:prstGeom>
          <a:noFill/>
          <a:ln w="76200" cap="sq">
            <a:solidFill>
              <a:schemeClr val="accent6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endParaRPr lang="ko-KR" sz="10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0" name="_x2092818099"/>
          <p:cNvSpPr>
            <a:spLocks noChangeArrowheads="1"/>
          </p:cNvSpPr>
          <p:nvPr/>
        </p:nvSpPr>
        <p:spPr bwMode="auto">
          <a:xfrm>
            <a:off x="1219200" y="3378200"/>
            <a:ext cx="27940000" cy="7240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t" anchorCtr="0" upright="1">
            <a:spAutoFit/>
          </a:bodyPr>
          <a:lstStyle/>
          <a:p>
            <a:pPr indent="127000" algn="ctr" latinLnBrk="0">
              <a:lnSpc>
                <a:spcPct val="115000"/>
              </a:lnSpc>
              <a:spcAft>
                <a:spcPts val="0"/>
              </a:spcAft>
            </a:pPr>
            <a:r>
              <a:rPr lang="en-US" sz="1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 </a:t>
            </a:r>
            <a:endParaRPr lang="ko-KR" sz="1000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한양신명조"/>
              <a:cs typeface="Times New Roman" panose="02020603050405020304" pitchFamily="18" charset="0"/>
            </a:endParaRPr>
          </a:p>
          <a:p>
            <a:pPr algn="ctr" latinLnBrk="0"/>
            <a:r>
              <a:rPr lang="en-US" altLang="ko-KR" sz="8800" b="1" dirty="0"/>
              <a:t>A Design of High Efficiency IC for Wireless Power Transfer </a:t>
            </a:r>
            <a:endParaRPr lang="en-US" altLang="ko-KR" sz="8800" b="1" dirty="0" smtClean="0"/>
          </a:p>
          <a:p>
            <a:pPr algn="ctr" latinLnBrk="0"/>
            <a:r>
              <a:rPr lang="en-US" altLang="ko-KR" sz="8800" b="1" dirty="0" smtClean="0"/>
              <a:t>System </a:t>
            </a:r>
            <a:r>
              <a:rPr lang="en-US" altLang="ko-KR" sz="8800" b="1" dirty="0"/>
              <a:t>Application</a:t>
            </a:r>
            <a:endParaRPr lang="ko-KR" altLang="ko-KR" sz="8800" b="1" dirty="0"/>
          </a:p>
          <a:p>
            <a:pPr indent="127000" algn="ctr" latinLnBrk="0">
              <a:lnSpc>
                <a:spcPct val="115000"/>
              </a:lnSpc>
              <a:spcAft>
                <a:spcPts val="0"/>
              </a:spcAft>
            </a:pPr>
            <a:r>
              <a:rPr lang="en-US" sz="6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 </a:t>
            </a:r>
            <a:endParaRPr lang="ko-KR" sz="6600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한양신명조"/>
              <a:cs typeface="Times New Roman" panose="02020603050405020304" pitchFamily="18" charset="0"/>
            </a:endParaRPr>
          </a:p>
          <a:p>
            <a:pPr indent="127000" algn="ctr" latinLnBrk="0">
              <a:lnSpc>
                <a:spcPct val="115000"/>
              </a:lnSpc>
              <a:spcAft>
                <a:spcPts val="0"/>
              </a:spcAft>
            </a:pPr>
            <a:r>
              <a:rPr lang="en-US" altLang="ko-KR" sz="4400" kern="0" dirty="0">
                <a:solidFill>
                  <a:srgbClr val="000000"/>
                </a:solidFill>
                <a:latin typeface="Times New Roman" panose="02020603050405020304" pitchFamily="18" charset="0"/>
                <a:ea typeface="휴먼명조"/>
                <a:cs typeface="Times New Roman" panose="02020603050405020304" pitchFamily="18" charset="0"/>
              </a:rPr>
              <a:t>Tae-Wan Kim</a:t>
            </a:r>
            <a:r>
              <a:rPr lang="en-US" altLang="ko-KR" sz="4400" kern="1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1</a:t>
            </a:r>
            <a:r>
              <a:rPr lang="en-US" altLang="ko-KR" sz="4400" kern="10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, Tae-Young Yoon</a:t>
            </a:r>
            <a:r>
              <a:rPr lang="en-US" altLang="ko-KR" sz="4400" kern="1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2</a:t>
            </a:r>
            <a:r>
              <a:rPr lang="en-US" altLang="ko-KR" sz="4400" kern="10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, Sang-</a:t>
            </a:r>
            <a:r>
              <a:rPr lang="en-US" altLang="ko-KR" sz="44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Gyu</a:t>
            </a:r>
            <a:r>
              <a:rPr lang="en-US" altLang="ko-KR" sz="4400" kern="10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jeon</a:t>
            </a:r>
            <a:r>
              <a:rPr lang="en-US" altLang="ko-KR" sz="4400" kern="1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3</a:t>
            </a:r>
            <a:r>
              <a:rPr lang="en-US" altLang="ko-KR" sz="4400" kern="10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, Jong-Wan Jo</a:t>
            </a:r>
            <a:r>
              <a:rPr lang="en-US" altLang="ko-KR" sz="4400" kern="1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4</a:t>
            </a:r>
            <a:r>
              <a:rPr lang="en-US" altLang="ko-KR" sz="4400" kern="10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and Kang-Yoon Lee</a:t>
            </a:r>
            <a:endParaRPr lang="ko-KR" altLang="ko-KR" sz="4400" kern="100" dirty="0">
              <a:solidFill>
                <a:srgbClr val="000000"/>
              </a:solidFill>
              <a:latin typeface="Times New Roman" panose="02020603050405020304" pitchFamily="18" charset="0"/>
              <a:ea typeface="한양신명조"/>
              <a:cs typeface="Times New Roman" panose="02020603050405020304" pitchFamily="18" charset="0"/>
            </a:endParaRPr>
          </a:p>
          <a:p>
            <a:pPr indent="127000" algn="ctr" latinLnBrk="0">
              <a:lnSpc>
                <a:spcPct val="115000"/>
              </a:lnSpc>
              <a:spcAft>
                <a:spcPts val="0"/>
              </a:spcAft>
            </a:pPr>
            <a:r>
              <a:rPr lang="en-US" sz="4400" kern="1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한양신명조"/>
                <a:cs typeface="Times New Roman" panose="02020603050405020304" pitchFamily="18" charset="0"/>
              </a:rPr>
              <a:t>Department </a:t>
            </a:r>
            <a:r>
              <a:rPr lang="en-US" sz="4400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한양신명조"/>
                <a:cs typeface="Times New Roman" panose="02020603050405020304" pitchFamily="18" charset="0"/>
              </a:rPr>
              <a:t>of Electrical and Computer Engineering, </a:t>
            </a:r>
            <a:r>
              <a:rPr lang="en-US" sz="4400" kern="1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한양신명조"/>
                <a:cs typeface="Times New Roman" panose="02020603050405020304" pitchFamily="18" charset="0"/>
              </a:rPr>
              <a:t>Sungkyunkwan</a:t>
            </a:r>
            <a:r>
              <a:rPr lang="en-US" sz="4400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한양신명조"/>
                <a:cs typeface="Times New Roman" panose="02020603050405020304" pitchFamily="18" charset="0"/>
              </a:rPr>
              <a:t> Univ</a:t>
            </a:r>
            <a:r>
              <a:rPr lang="en-US" sz="6600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한양신명조"/>
                <a:cs typeface="Times New Roman" panose="02020603050405020304" pitchFamily="18" charset="0"/>
              </a:rPr>
              <a:t>.</a:t>
            </a:r>
            <a:endParaRPr lang="ko-KR" sz="6600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한양신명조"/>
              <a:cs typeface="Times New Roman" panose="02020603050405020304" pitchFamily="18" charset="0"/>
            </a:endParaRPr>
          </a:p>
          <a:p>
            <a:pPr indent="127000" algn="ctr" latinLnBrk="0">
              <a:lnSpc>
                <a:spcPct val="115000"/>
              </a:lnSpc>
              <a:spcAft>
                <a:spcPts val="0"/>
              </a:spcAft>
            </a:pPr>
            <a:r>
              <a:rPr lang="en-US" sz="6600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한양신명조"/>
                <a:cs typeface="Times New Roman" panose="02020603050405020304" pitchFamily="18" charset="0"/>
              </a:rPr>
              <a:t> </a:t>
            </a:r>
            <a:endParaRPr lang="ko-KR" sz="6600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한양신명조"/>
              <a:cs typeface="Times New Roman" panose="02020603050405020304" pitchFamily="18" charset="0"/>
            </a:endParaRPr>
          </a:p>
        </p:txBody>
      </p:sp>
      <p:sp>
        <p:nvSpPr>
          <p:cNvPr id="12" name="Text Box 5"/>
          <p:cNvSpPr txBox="1"/>
          <p:nvPr/>
        </p:nvSpPr>
        <p:spPr>
          <a:xfrm>
            <a:off x="1229994" y="11302365"/>
            <a:ext cx="13197205" cy="8154378"/>
          </a:xfrm>
          <a:prstGeom prst="rect">
            <a:avLst/>
          </a:prstGeom>
          <a:noFill/>
          <a:ln w="76200" cap="sq">
            <a:solidFill>
              <a:schemeClr val="accent6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endParaRPr lang="ko-KR" sz="10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628899" y="10627849"/>
            <a:ext cx="10385023" cy="1499853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3C7F31">
                  <a:lumMod val="87000"/>
                  <a:lumOff val="13000"/>
                </a:srgbClr>
              </a:gs>
              <a:gs pos="50000">
                <a:srgbClr val="3C7F31"/>
              </a:gs>
              <a:gs pos="100000">
                <a:srgbClr val="3C7F31">
                  <a:lumMod val="97000"/>
                </a:srgbClr>
              </a:gs>
            </a:gsLst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lnSpc>
                <a:spcPct val="107000"/>
              </a:lnSpc>
              <a:spcAft>
                <a:spcPts val="0"/>
              </a:spcAft>
            </a:pPr>
            <a:r>
              <a:rPr lang="en-US" sz="6000" b="1" kern="100" dirty="0"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Introduction</a:t>
            </a:r>
            <a:endParaRPr lang="ko-KR" sz="6000" kern="1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0994" y="12536966"/>
            <a:ext cx="1256343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altLang="ko-KR" sz="4400" dirty="0"/>
              <a:t>miniaturization and efficiency improvement of the blocks which are difficult to implement by the </a:t>
            </a:r>
            <a:r>
              <a:rPr lang="en-US" altLang="ko-KR" sz="4400" dirty="0" smtClean="0"/>
              <a:t>ASIC. The </a:t>
            </a:r>
            <a:r>
              <a:rPr lang="en-US" altLang="ko-KR" sz="4400" dirty="0"/>
              <a:t>main circuit necessary for power management can be integrated to achieve cost reduction and circuit simplification</a:t>
            </a:r>
            <a:endParaRPr lang="en-US" altLang="ko-KR" sz="4400" dirty="0" smtClean="0"/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ko-KR" altLang="en-US" sz="44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altLang="ko-KR" sz="4400" dirty="0" smtClean="0"/>
              <a:t>we </a:t>
            </a:r>
            <a:r>
              <a:rPr lang="en-US" altLang="ko-KR" sz="4400" dirty="0"/>
              <a:t>propose a new Ubiquitous Sensor Network (USN) system which is designed to transmit various information to users in various places of life through </a:t>
            </a:r>
            <a:r>
              <a:rPr lang="en-US" altLang="ko-KR" sz="4400" dirty="0" smtClean="0"/>
              <a:t>USN</a:t>
            </a:r>
          </a:p>
        </p:txBody>
      </p:sp>
      <p:sp>
        <p:nvSpPr>
          <p:cNvPr id="15" name="모서리가 둥근 직사각형 14"/>
          <p:cNvSpPr/>
          <p:nvPr/>
        </p:nvSpPr>
        <p:spPr>
          <a:xfrm>
            <a:off x="2474594" y="19791708"/>
            <a:ext cx="10385023" cy="1499853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3C7F31">
                  <a:lumMod val="87000"/>
                  <a:lumOff val="13000"/>
                </a:srgbClr>
              </a:gs>
              <a:gs pos="50000">
                <a:srgbClr val="3C7F31"/>
              </a:gs>
              <a:gs pos="100000">
                <a:srgbClr val="3C7F31">
                  <a:lumMod val="97000"/>
                </a:srgbClr>
              </a:gs>
            </a:gsLst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/>
              <a:t>Structure</a:t>
            </a:r>
            <a:endParaRPr lang="ko-KR" altLang="ko-KR" dirty="0"/>
          </a:p>
        </p:txBody>
      </p:sp>
      <p:sp>
        <p:nvSpPr>
          <p:cNvPr id="18" name="TextBox 17"/>
          <p:cNvSpPr txBox="1"/>
          <p:nvPr/>
        </p:nvSpPr>
        <p:spPr>
          <a:xfrm>
            <a:off x="1245971" y="28274532"/>
            <a:ext cx="12928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 smtClean="0"/>
              <a:t>&lt; </a:t>
            </a:r>
            <a:r>
              <a:rPr lang="en-US" altLang="ko-KR" sz="4800" b="1" dirty="0" smtClean="0"/>
              <a:t>Block diagram of LDO &gt;</a:t>
            </a:r>
            <a:endParaRPr lang="ko-KR" altLang="en-US" sz="4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555263" y="29243831"/>
            <a:ext cx="12396711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400" dirty="0" smtClean="0"/>
              <a:t>The </a:t>
            </a:r>
            <a:r>
              <a:rPr lang="en-US" altLang="ko-KR" sz="4400" dirty="0"/>
              <a:t>active diode compares the current output DC voltage with the input voltage to reduce the loss of power by clarifying the ON / OFF operation compared to the NMOS diode connection </a:t>
            </a:r>
            <a:r>
              <a:rPr lang="en-US" altLang="ko-KR" sz="4400" dirty="0" smtClean="0"/>
              <a:t>structure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400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400" dirty="0" smtClean="0"/>
              <a:t>When </a:t>
            </a:r>
            <a:r>
              <a:rPr lang="en-US" altLang="ko-KR" sz="4400" dirty="0"/>
              <a:t>the diode MOS receives the input voltage directly, the output voltage is formed with a difference of Vth voltage for turning on the MOS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400" dirty="0"/>
              <a:t>MOS is turned on / off by comparing the input and output voltages using the comparator, It is characterized by a lower voltage difference than using a connection MOS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400" dirty="0" smtClean="0"/>
          </a:p>
        </p:txBody>
      </p:sp>
      <p:sp>
        <p:nvSpPr>
          <p:cNvPr id="20" name="Text Box 5"/>
          <p:cNvSpPr txBox="1"/>
          <p:nvPr/>
        </p:nvSpPr>
        <p:spPr>
          <a:xfrm>
            <a:off x="15861413" y="11252529"/>
            <a:ext cx="13197205" cy="21539298"/>
          </a:xfrm>
          <a:prstGeom prst="rect">
            <a:avLst/>
          </a:prstGeom>
          <a:noFill/>
          <a:ln w="76200" cap="sq">
            <a:solidFill>
              <a:schemeClr val="accent6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endParaRPr lang="ko-KR" sz="10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52400"/>
            <a:ext cx="302752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04800" y="304800"/>
            <a:ext cx="302752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17196237" y="10573371"/>
            <a:ext cx="10385023" cy="1363503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3C7F31">
                  <a:lumMod val="87000"/>
                  <a:lumOff val="13000"/>
                </a:srgbClr>
              </a:gs>
              <a:gs pos="50000">
                <a:srgbClr val="3C7F31"/>
              </a:gs>
              <a:gs pos="100000">
                <a:srgbClr val="3C7F31">
                  <a:lumMod val="97000"/>
                </a:srgbClr>
              </a:gs>
            </a:gsLst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/>
              <a:t>Structure</a:t>
            </a:r>
            <a:endParaRPr lang="ko-KR" altLang="ko-KR" dirty="0"/>
          </a:p>
        </p:txBody>
      </p:sp>
      <p:sp>
        <p:nvSpPr>
          <p:cNvPr id="31" name="TextBox 30"/>
          <p:cNvSpPr txBox="1"/>
          <p:nvPr/>
        </p:nvSpPr>
        <p:spPr>
          <a:xfrm>
            <a:off x="15933752" y="18884693"/>
            <a:ext cx="12928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 smtClean="0"/>
              <a:t>&lt; </a:t>
            </a:r>
            <a:r>
              <a:rPr lang="en-US" altLang="ko-KR" sz="4800" b="1" dirty="0" smtClean="0"/>
              <a:t>Schematic of active diode</a:t>
            </a:r>
            <a:r>
              <a:rPr lang="en-US" altLang="ko-KR" sz="4800" b="1" dirty="0" smtClean="0"/>
              <a:t>&gt;</a:t>
            </a:r>
            <a:endParaRPr lang="en-US" altLang="ko-KR" sz="4800" b="1" dirty="0" smtClean="0"/>
          </a:p>
        </p:txBody>
      </p:sp>
      <p:sp>
        <p:nvSpPr>
          <p:cNvPr id="32" name="Text Box 5"/>
          <p:cNvSpPr txBox="1"/>
          <p:nvPr/>
        </p:nvSpPr>
        <p:spPr>
          <a:xfrm>
            <a:off x="15961995" y="33685317"/>
            <a:ext cx="13197205" cy="6959602"/>
          </a:xfrm>
          <a:prstGeom prst="rect">
            <a:avLst/>
          </a:prstGeom>
          <a:noFill/>
          <a:ln w="76200" cap="sq">
            <a:solidFill>
              <a:schemeClr val="accent6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endParaRPr lang="ko-KR" sz="10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17196236" y="33031367"/>
            <a:ext cx="10385023" cy="1499853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3C7F31">
                  <a:lumMod val="87000"/>
                  <a:lumOff val="13000"/>
                </a:srgbClr>
              </a:gs>
              <a:gs pos="50000">
                <a:srgbClr val="3C7F31"/>
              </a:gs>
              <a:gs pos="100000">
                <a:srgbClr val="3C7F31">
                  <a:lumMod val="97000"/>
                </a:srgbClr>
              </a:gs>
            </a:gsLst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lnSpc>
                <a:spcPct val="107000"/>
              </a:lnSpc>
              <a:spcAft>
                <a:spcPts val="0"/>
              </a:spcAft>
            </a:pPr>
            <a:r>
              <a:rPr lang="en-US" altLang="ko-KR" sz="6000" b="1" kern="100" dirty="0" smtClean="0">
                <a:ea typeface="맑은 고딕" panose="020B0503020000020004" pitchFamily="50" charset="-127"/>
                <a:cs typeface="Times New Roman" panose="02020603050405020304" pitchFamily="18" charset="0"/>
              </a:rPr>
              <a:t>Conclusion</a:t>
            </a:r>
            <a:endParaRPr lang="ko-KR" sz="6000" kern="1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261659" y="19729930"/>
            <a:ext cx="1239671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4400" dirty="0"/>
              <a:t>Diode currents are prevented from crossing each other at the same time, thereby preventing leakage current and improving power conversion </a:t>
            </a:r>
            <a:r>
              <a:rPr lang="en-US" altLang="ko-KR" sz="4400" dirty="0" smtClean="0"/>
              <a:t>efficiency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40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16261659" y="34495457"/>
            <a:ext cx="1239671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4400" dirty="0"/>
              <a:t>we design an integrated circuit of a transmitter and receiver circuit for a wireless power transmission system using 0.35um </a:t>
            </a:r>
            <a:r>
              <a:rPr lang="en-US" altLang="ko-KR" sz="4400" dirty="0" smtClean="0"/>
              <a:t>process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ko-KR" sz="4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4400" dirty="0"/>
              <a:t>The system is designed to supply 3W to the recharging of the portable terminal, and the design has been designed to maintain high efficiency in each </a:t>
            </a:r>
            <a:r>
              <a:rPr lang="en-US" altLang="ko-KR" sz="4400" dirty="0" smtClean="0"/>
              <a:t>block</a:t>
            </a:r>
          </a:p>
          <a:p>
            <a:r>
              <a:rPr lang="en-US" altLang="ko-KR" sz="4400" dirty="0" smtClean="0"/>
              <a:t>    (</a:t>
            </a:r>
            <a:r>
              <a:rPr lang="en-US" altLang="ko-KR" sz="4400" dirty="0" smtClean="0"/>
              <a:t>maximum power efficiency 72%)</a:t>
            </a:r>
            <a:endParaRPr lang="en-US" altLang="ko-KR" sz="4400" dirty="0" smtClean="0"/>
          </a:p>
        </p:txBody>
      </p:sp>
      <p:pic>
        <p:nvPicPr>
          <p:cNvPr id="29" name="그림 28"/>
          <p:cNvPicPr/>
          <p:nvPr/>
        </p:nvPicPr>
        <p:blipFill>
          <a:blip r:embed="rId2"/>
          <a:stretch>
            <a:fillRect/>
          </a:stretch>
        </p:blipFill>
        <p:spPr>
          <a:xfrm>
            <a:off x="1877694" y="21290988"/>
            <a:ext cx="12066906" cy="7067308"/>
          </a:xfrm>
          <a:prstGeom prst="rect">
            <a:avLst/>
          </a:prstGeom>
        </p:spPr>
      </p:pic>
      <p:pic>
        <p:nvPicPr>
          <p:cNvPr id="36" name="그림 35"/>
          <p:cNvPicPr/>
          <p:nvPr/>
        </p:nvPicPr>
        <p:blipFill>
          <a:blip r:embed="rId3"/>
          <a:stretch>
            <a:fillRect/>
          </a:stretch>
        </p:blipFill>
        <p:spPr>
          <a:xfrm>
            <a:off x="17196235" y="12421367"/>
            <a:ext cx="10385023" cy="6449086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6470021" y="28978398"/>
            <a:ext cx="1239671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4400" dirty="0" smtClean="0"/>
              <a:t>when </a:t>
            </a:r>
            <a:r>
              <a:rPr lang="en-US" altLang="ko-KR" sz="4400" dirty="0"/>
              <a:t>the 6.5V output from the active diode rectifier is used directly without the dc-to-dc converter. The output voltage is about 5.01V, and when the dc- The output voltage swing of about 30mV was confirmed in the simulation situation</a:t>
            </a:r>
            <a:endParaRPr lang="en-US" altLang="ko-KR" sz="4400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31741" y="22629588"/>
            <a:ext cx="10789167" cy="5749411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5961995" y="28144687"/>
            <a:ext cx="12928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 smtClean="0"/>
              <a:t>&lt; </a:t>
            </a:r>
            <a:r>
              <a:rPr lang="en-US" altLang="ko-KR" sz="4800" b="1" dirty="0"/>
              <a:t>Simulation </a:t>
            </a:r>
            <a:r>
              <a:rPr lang="en-US" altLang="ko-KR" sz="4800" b="1" dirty="0" smtClean="0"/>
              <a:t>of LDO</a:t>
            </a:r>
            <a:r>
              <a:rPr lang="en-US" altLang="ko-KR" sz="4800" b="1" dirty="0" smtClean="0"/>
              <a:t>&gt;</a:t>
            </a:r>
            <a:endParaRPr lang="en-US" altLang="ko-KR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</TotalTime>
  <Words>292</Words>
  <Application>Microsoft Office PowerPoint</Application>
  <PresentationFormat>사용자 지정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0" baseType="lpstr">
      <vt:lpstr>맑은 고딕</vt:lpstr>
      <vt:lpstr>한양신명조</vt:lpstr>
      <vt:lpstr>휴먼명조</vt:lpstr>
      <vt:lpstr>Arial</vt:lpstr>
      <vt:lpstr>Calibri</vt:lpstr>
      <vt:lpstr>Calibri Light</vt:lpstr>
      <vt:lpstr>Helvetica</vt:lpstr>
      <vt:lpstr>Times New Roman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김태완</cp:lastModifiedBy>
  <cp:revision>41</cp:revision>
  <dcterms:created xsi:type="dcterms:W3CDTF">2018-03-08T06:02:33Z</dcterms:created>
  <dcterms:modified xsi:type="dcterms:W3CDTF">2020-04-28T06:11:00Z</dcterms:modified>
</cp:coreProperties>
</file>